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906000"/>
  <p:notesSz cx="6858000" cy="9945675"/>
  <p:embeddedFontLst>
    <p:embeddedFont>
      <p:font typeface="Open Sans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iKn3mjcga6y2GAkuTx/vAV4l+7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E30979-E5DE-47A9-9AF6-740B7E641124}">
  <a:tblStyle styleId="{A7E30979-E5DE-47A9-9AF6-740B7E64112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italic.fntdata"/><Relationship Id="rId10" Type="http://schemas.openxmlformats.org/officeDocument/2006/relationships/font" Target="fonts/OpenSans-bold.fntdata"/><Relationship Id="rId13" Type="http://customschemas.google.com/relationships/presentationmetadata" Target="metadata"/><Relationship Id="rId12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004888" y="1243013"/>
            <a:ext cx="4848225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1004888" y="1243013"/>
            <a:ext cx="4848225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786362"/>
            <a:ext cx="5486400" cy="3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 txBox="1"/>
          <p:nvPr>
            <p:ph idx="12" type="sldNum"/>
          </p:nvPr>
        </p:nvSpPr>
        <p:spPr>
          <a:xfrm>
            <a:off x="3884613" y="9446678"/>
            <a:ext cx="2971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1004888" y="1243013"/>
            <a:ext cx="4848225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786362"/>
            <a:ext cx="5486400" cy="3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9446678"/>
            <a:ext cx="2971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004888" y="1243013"/>
            <a:ext cx="4848225" cy="33575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786362"/>
            <a:ext cx="5486400" cy="3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 txBox="1"/>
          <p:nvPr>
            <p:ph idx="12" type="sldNum"/>
          </p:nvPr>
        </p:nvSpPr>
        <p:spPr>
          <a:xfrm>
            <a:off x="3884613" y="9446678"/>
            <a:ext cx="2971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9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9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4.png"/><Relationship Id="rId10" Type="http://schemas.openxmlformats.org/officeDocument/2006/relationships/image" Target="../media/image9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0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/>
        </p:nvSpPr>
        <p:spPr>
          <a:xfrm>
            <a:off x="2658100" y="6097175"/>
            <a:ext cx="5270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Fresh Bread and Salad is available daily with a choice of Yoghurt, Jelly or Fruit instead of dessert</a:t>
            </a:r>
            <a:endParaRPr b="1" i="0" sz="1200" u="none" cap="none" strike="noStrik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 txBox="1"/>
          <p:nvPr/>
        </p:nvSpPr>
        <p:spPr>
          <a:xfrm>
            <a:off x="2731175" y="1852875"/>
            <a:ext cx="125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4881" l="0" r="0" t="4880"/>
          <a:stretch/>
        </p:blipFill>
        <p:spPr>
          <a:xfrm>
            <a:off x="4124563" y="1909737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5">
            <a:alphaModFix/>
          </a:blip>
          <a:srcRect b="14655" l="0" r="0" t="14648"/>
          <a:stretch/>
        </p:blipFill>
        <p:spPr>
          <a:xfrm>
            <a:off x="5517950" y="187252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6">
            <a:alphaModFix/>
          </a:blip>
          <a:srcRect b="3050" l="0" r="0" t="3051"/>
          <a:stretch/>
        </p:blipFill>
        <p:spPr>
          <a:xfrm>
            <a:off x="8377850" y="1872525"/>
            <a:ext cx="1251302" cy="56393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 txBox="1"/>
          <p:nvPr/>
        </p:nvSpPr>
        <p:spPr>
          <a:xfrm>
            <a:off x="188975" y="6032825"/>
            <a:ext cx="2542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b="1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13/04, 04/05, 01/06, </a:t>
            </a: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22/0</a:t>
            </a:r>
            <a:r>
              <a:rPr b="1" i="0" lang="en-GB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6, 13/07, 07/09, 28/09, 19/10</a:t>
            </a:r>
            <a:endParaRPr b="0" i="0" sz="1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29775" y="1872525"/>
            <a:ext cx="1287547" cy="563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Google Shape;86;p1"/>
          <p:cNvGraphicFramePr/>
          <p:nvPr/>
        </p:nvGraphicFramePr>
        <p:xfrm>
          <a:off x="2658100" y="24364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{A7E30979-E5DE-47A9-9AF6-740B7E641124}</a:tableStyleId>
              </a:tblPr>
              <a:tblGrid>
                <a:gridCol w="1394200"/>
                <a:gridCol w="1394200"/>
                <a:gridCol w="1394200"/>
                <a:gridCol w="1376625"/>
                <a:gridCol w="1411775"/>
              </a:tblGrid>
              <a:tr h="667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BBQ Chicken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Meat Feast Pizza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Spanish Style Chicken Paella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Hot Pot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Margherita Pizza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Roast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Paella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Fingers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</a:t>
                      </a: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BBQ Chicken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Margherita Pizza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</a:t>
                      </a: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</a:t>
                      </a: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Spanish Style Chicken Paella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Chicken Wrap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3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&amp; Broccoli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Wedges &amp; Sweetcorn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Roasties, Gravy, Carrots &amp; Broccoli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Green Beans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&amp; Beans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7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Pasta with Homemade Tomato Sauce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555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 with choice of topping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5172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andwiches and Salad Bar are also available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4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 Drizzle Cake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Peach Upside Down and Custard 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Brownie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Flapjack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Rainbow Cookie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" name="Google Shape;87;p1"/>
          <p:cNvSpPr txBox="1"/>
          <p:nvPr/>
        </p:nvSpPr>
        <p:spPr>
          <a:xfrm>
            <a:off x="1523650" y="3088650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b="1" i="0" lang="en-GB" sz="1000" u="none" cap="none" strike="noStrike">
                <a:solidFill>
                  <a:srgbClr val="2A616A"/>
                </a:solidFill>
                <a:latin typeface="Open Sans"/>
                <a:ea typeface="Open Sans"/>
                <a:cs typeface="Open Sans"/>
                <a:sym typeface="Open Sans"/>
              </a:rPr>
              <a:t>egetarian</a:t>
            </a:r>
            <a:endParaRPr b="1" i="0" sz="1000" u="none" cap="none" strike="noStrik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523650" y="4055450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Sides</a:t>
            </a:r>
            <a:endParaRPr b="1" i="0" sz="1000" u="none" cap="none" strike="noStrike">
              <a:solidFill>
                <a:srgbClr val="275A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523650" y="2596775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Main</a:t>
            </a:r>
            <a:endParaRPr b="1" i="0" sz="1000" u="none" cap="none" strike="noStrik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 b="119" l="0" r="0" t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523650" y="3622225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AF Line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1468" y="5288325"/>
            <a:ext cx="1486107" cy="57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98204" y="5518226"/>
            <a:ext cx="1314633" cy="52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119" l="0" r="0" t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4881" l="0" r="0" t="4880"/>
          <a:stretch/>
        </p:blipFill>
        <p:spPr>
          <a:xfrm>
            <a:off x="4106438" y="1858850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 b="14655" l="0" r="0" t="14648"/>
          <a:stretch/>
        </p:blipFill>
        <p:spPr>
          <a:xfrm>
            <a:off x="5517950" y="185287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 b="3050" l="0" r="0" t="3051"/>
          <a:stretch/>
        </p:blipFill>
        <p:spPr>
          <a:xfrm>
            <a:off x="8377850" y="1796325"/>
            <a:ext cx="1251302" cy="5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29450" y="1806250"/>
            <a:ext cx="1287547" cy="56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3375" y="6015450"/>
            <a:ext cx="2653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b="1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20/04, 11/05, 08/06, 2</a:t>
            </a: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  <a:r>
              <a:rPr b="1" i="0" lang="en-GB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/06, </a:t>
            </a: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</a:t>
            </a:r>
            <a:r>
              <a:rPr b="1" i="0" lang="en-GB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/07, 14/09, 05/10</a:t>
            </a:r>
            <a:endParaRPr b="0" i="0" sz="1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658100" y="6097175"/>
            <a:ext cx="5270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Bread and Salad is available daily with a choice of Yoghurt, Jelly or Fruit instead of dessert</a:t>
            </a:r>
            <a:endParaRPr b="1" i="0" sz="1200" u="none" cap="none" strike="noStrik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523650" y="3088650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b="1" i="0" lang="en-GB" sz="1000" u="none" cap="none" strike="noStrike">
                <a:solidFill>
                  <a:srgbClr val="2A616A"/>
                </a:solidFill>
                <a:latin typeface="Open Sans"/>
                <a:ea typeface="Open Sans"/>
                <a:cs typeface="Open Sans"/>
                <a:sym typeface="Open Sans"/>
              </a:rPr>
              <a:t>egetarian</a:t>
            </a:r>
            <a:endParaRPr b="1" i="0" sz="1000" u="none" cap="none" strike="noStrik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520125" y="4006462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Sides</a:t>
            </a:r>
            <a:endParaRPr b="1" i="0" sz="1000" u="none" cap="none" strike="noStrike">
              <a:solidFill>
                <a:srgbClr val="275A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08" name="Google Shape;108;p2"/>
          <p:cNvGraphicFramePr/>
          <p:nvPr/>
        </p:nvGraphicFramePr>
        <p:xfrm>
          <a:off x="2569750" y="2360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{A7E30979-E5DE-47A9-9AF6-740B7E641124}</a:tableStyleId>
              </a:tblPr>
              <a:tblGrid>
                <a:gridCol w="1451625"/>
                <a:gridCol w="1363275"/>
                <a:gridCol w="1363275"/>
                <a:gridCol w="1363275"/>
                <a:gridCol w="1363275"/>
              </a:tblGrid>
              <a:tr h="721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Day Brunch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Sausage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Pasta Carbonara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Honey Roasted Gammon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Mild Chicken Curry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Battered Fish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Day Veg Brunch 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Veggie Sausage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Cauliflower Cheese Pasta Bake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Veggie Sausages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Spinach and Potato Curry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Cheesy Bean Wrap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All Day Brunch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Tomato Meatball Pasta 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Honey Roasted Gammon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Mild Chicken Curry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Cheesy Bean Wrap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2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Rosti &amp; Beans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Garlic Slice &amp; Salad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Roasties, Gravy,  Sweetcorn &amp; Peas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Rice &amp; Cauliflower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&amp; Peas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85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Pasta with Homemade Tomato Sauce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6042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 with choice of topping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6275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andwiches and Salad Bar are also available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551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Summer Fruit &amp; Yoghurt Crunch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Sponge and Custard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 Cake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Crunch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Oaty Biscuit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9" name="Google Shape;109;p2"/>
          <p:cNvSpPr txBox="1"/>
          <p:nvPr/>
        </p:nvSpPr>
        <p:spPr>
          <a:xfrm>
            <a:off x="1523650" y="2596775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Main</a:t>
            </a:r>
            <a:endParaRPr b="1" i="0" sz="1000" u="none" cap="none" strike="noStrik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520125" y="3597731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AF Line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58785" y="5306586"/>
            <a:ext cx="1457528" cy="5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47722" y="5429992"/>
            <a:ext cx="1362265" cy="685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p3"/>
          <p:cNvGraphicFramePr/>
          <p:nvPr/>
        </p:nvGraphicFramePr>
        <p:xfrm>
          <a:off x="2615852" y="2392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{A7E30979-E5DE-47A9-9AF6-740B7E641124}</a:tableStyleId>
              </a:tblPr>
              <a:tblGrid>
                <a:gridCol w="1402800"/>
                <a:gridCol w="1402800"/>
                <a:gridCol w="1402800"/>
                <a:gridCol w="1402800"/>
                <a:gridCol w="1270875"/>
              </a:tblGrid>
              <a:tr h="65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Beef Burger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Pasta Bolognese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Chicken Pitta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Fish Fingers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9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Burger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Mac &amp; Cheese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Roast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Pizza Margherita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Fingers</a:t>
                      </a:r>
                      <a:endParaRPr sz="1100" u="none" cap="none" strike="noStrike"/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Beef Burger Tacos</a:t>
                      </a:r>
                      <a:endParaRPr/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Pasta Bolognese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Roast Chicken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Chicken Wrap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 Cheesy Bean Wrap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Wedges &amp; Green Salad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Garlic Slice &amp; Sweetcorn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Roasties, Broccoli &amp; Gravy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Herby Diced Potatoes &amp; Carrots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&amp; Peas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2475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Pasta with Homemade Tomato Sauce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8380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Jacket Potato with choice of topping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73650"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Freshly made </a:t>
                      </a:r>
                      <a:r>
                        <a:rPr lang="en-GB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</a:t>
                      </a:r>
                      <a:r>
                        <a:rPr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andwiches and Salad Bar are also available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CD8A"/>
                    </a:solidFill>
                  </a:tcPr>
                </a:tc>
                <a:tc hMerge="1"/>
                <a:tc hMerge="1"/>
                <a:tc hMerge="1"/>
                <a:tc hMerge="1"/>
              </a:tr>
              <a:tr h="60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Sprinkle Sponge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Banana Sponge and Custard 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Lemon Drizzle Cake</a:t>
                      </a:r>
                      <a:endParaRPr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Shortbread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Chip Cookie</a:t>
                      </a:r>
                      <a:endParaRPr b="1" sz="11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4881" l="0" r="0" t="4880"/>
          <a:stretch/>
        </p:blipFill>
        <p:spPr>
          <a:xfrm>
            <a:off x="4106438" y="1833538"/>
            <a:ext cx="1251302" cy="4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"/>
          <p:cNvPicPr preferRelativeResize="0"/>
          <p:nvPr/>
        </p:nvPicPr>
        <p:blipFill rotWithShape="1">
          <a:blip r:embed="rId5">
            <a:alphaModFix/>
          </a:blip>
          <a:srcRect b="14655" l="0" r="0" t="14648"/>
          <a:stretch/>
        </p:blipFill>
        <p:spPr>
          <a:xfrm>
            <a:off x="5517950" y="1852875"/>
            <a:ext cx="125130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"/>
          <p:cNvPicPr preferRelativeResize="0"/>
          <p:nvPr/>
        </p:nvPicPr>
        <p:blipFill rotWithShape="1">
          <a:blip r:embed="rId6">
            <a:alphaModFix/>
          </a:blip>
          <a:srcRect b="3050" l="0" r="0" t="3051"/>
          <a:stretch/>
        </p:blipFill>
        <p:spPr>
          <a:xfrm>
            <a:off x="8377850" y="1796325"/>
            <a:ext cx="1251302" cy="56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29775" y="1806250"/>
            <a:ext cx="1287547" cy="56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8">
            <a:alphaModFix/>
          </a:blip>
          <a:srcRect b="119" l="0" r="0" t="118"/>
          <a:stretch/>
        </p:blipFill>
        <p:spPr>
          <a:xfrm>
            <a:off x="2694950" y="1868775"/>
            <a:ext cx="1251302" cy="438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256900" y="5999075"/>
            <a:ext cx="2494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WEEK COMMENCING:</a:t>
            </a:r>
            <a:endParaRPr b="1" i="0" sz="11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27/04, 18/05, </a:t>
            </a: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15</a:t>
            </a:r>
            <a:r>
              <a:rPr b="1" i="0" lang="en-GB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/06, </a:t>
            </a:r>
            <a:r>
              <a:rPr b="1" lang="en-GB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06/07</a:t>
            </a:r>
            <a:r>
              <a:rPr b="1" i="0" lang="en-GB" sz="1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31/08, 21/09, 12/10</a:t>
            </a:r>
            <a:endParaRPr b="0" i="0" sz="13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2658100" y="6097175"/>
            <a:ext cx="52707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200" u="none" cap="none" strike="noStrike">
                <a:solidFill>
                  <a:srgbClr val="46352C"/>
                </a:solidFill>
                <a:latin typeface="Open Sans"/>
                <a:ea typeface="Open Sans"/>
                <a:cs typeface="Open Sans"/>
                <a:sym typeface="Open Sans"/>
              </a:rPr>
              <a:t>Bread and Salad is available daily with a choice of Yoghurt, Jelly or Fruit instead of dessert</a:t>
            </a:r>
            <a:endParaRPr b="1" i="0" sz="1200" u="none" cap="none" strike="noStrike">
              <a:solidFill>
                <a:srgbClr val="4635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6352C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523650" y="3088650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V</a:t>
            </a:r>
            <a:r>
              <a:rPr b="1" i="0" lang="en-GB" sz="1000" u="none" cap="none" strike="noStrike">
                <a:solidFill>
                  <a:srgbClr val="2A616A"/>
                </a:solidFill>
                <a:latin typeface="Open Sans"/>
                <a:ea typeface="Open Sans"/>
                <a:cs typeface="Open Sans"/>
                <a:sym typeface="Open Sans"/>
              </a:rPr>
              <a:t>egetarian</a:t>
            </a:r>
            <a:endParaRPr b="1" i="0" sz="1000" u="none" cap="none" strike="noStrik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1520125" y="4006462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Sides</a:t>
            </a:r>
            <a:endParaRPr b="1" i="0" sz="1000" u="none" cap="none" strike="noStrike">
              <a:solidFill>
                <a:srgbClr val="275A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523650" y="2596775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Main</a:t>
            </a:r>
            <a:endParaRPr b="1" i="0" sz="1000" u="none" cap="none" strike="noStrike">
              <a:solidFill>
                <a:srgbClr val="2A61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1520125" y="3597731"/>
            <a:ext cx="9534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000" u="none" cap="none" strike="noStrike">
                <a:solidFill>
                  <a:srgbClr val="275A69"/>
                </a:solidFill>
                <a:latin typeface="Open Sans"/>
                <a:ea typeface="Open Sans"/>
                <a:cs typeface="Open Sans"/>
                <a:sym typeface="Open Sans"/>
              </a:rPr>
              <a:t>AF Line</a:t>
            </a:r>
            <a:endParaRPr/>
          </a:p>
        </p:txBody>
      </p:sp>
      <p:pic>
        <p:nvPicPr>
          <p:cNvPr id="130" name="Google Shape;13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08285" y="5305131"/>
            <a:ext cx="1457528" cy="59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72639" y="5551338"/>
            <a:ext cx="1343212" cy="44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Jackie Hollway</dc:creator>
</cp:coreProperties>
</file>